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1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99CC"/>
    <a:srgbClr val="CC0066"/>
    <a:srgbClr val="993366"/>
    <a:srgbClr val="CC3366"/>
    <a:srgbClr val="003366"/>
    <a:srgbClr val="336666"/>
    <a:srgbClr val="006633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23" autoAdjust="0"/>
    <p:restoredTop sz="98918" autoAdjust="0"/>
  </p:normalViewPr>
  <p:slideViewPr>
    <p:cSldViewPr snapToGrid="0" snapToObjects="1">
      <p:cViewPr>
        <p:scale>
          <a:sx n="95" d="100"/>
          <a:sy n="95" d="100"/>
        </p:scale>
        <p:origin x="-161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750" y="1652221"/>
            <a:ext cx="8010250" cy="1030019"/>
          </a:xfrm>
        </p:spPr>
        <p:txBody>
          <a:bodyPr>
            <a:normAutofit/>
          </a:bodyPr>
          <a:lstStyle/>
          <a:p>
            <a:r>
              <a:rPr lang="pl-PL" sz="4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Podwyżki i obniżki</a:t>
            </a:r>
            <a:endParaRPr lang="pl-PL" sz="4000" dirty="0"/>
          </a:p>
        </p:txBody>
      </p:sp>
      <p:pic>
        <p:nvPicPr>
          <p:cNvPr id="2050" name="Picture 2" descr="C:\Users\Ania\AppData\Local\Microsoft\Windows\Temporary Internet Files\Content.IE5\FZ4DAB55\MC900439889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30" y="4127566"/>
            <a:ext cx="3074796" cy="265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283760" y="1207385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Podwyżka</a:t>
            </a:r>
            <a:endParaRPr lang="pl-PL" dirty="0"/>
          </a:p>
        </p:txBody>
      </p:sp>
      <p:sp>
        <p:nvSpPr>
          <p:cNvPr id="54" name="Objaśnienie w chmurce 53"/>
          <p:cNvSpPr/>
          <p:nvPr/>
        </p:nvSpPr>
        <p:spPr>
          <a:xfrm>
            <a:off x="4979002" y="1686918"/>
            <a:ext cx="3940757" cy="2353729"/>
          </a:xfrm>
          <a:prstGeom prst="cloudCallout">
            <a:avLst>
              <a:gd name="adj1" fmla="val -74570"/>
              <a:gd name="adj2" fmla="val 25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/>
              <a:t>Podwyżka </a:t>
            </a:r>
            <a:r>
              <a:rPr lang="pl-PL" sz="2400" dirty="0"/>
              <a:t>o 24</a:t>
            </a:r>
            <a:r>
              <a:rPr lang="pl-PL" sz="2400" dirty="0" smtClean="0"/>
              <a:t>%, </a:t>
            </a:r>
            <a:r>
              <a:rPr lang="pl-PL" sz="2400" dirty="0"/>
              <a:t>czy to znaczy, że będę większa o 24 % </a:t>
            </a:r>
          </a:p>
        </p:txBody>
      </p:sp>
      <p:pic>
        <p:nvPicPr>
          <p:cNvPr id="3076" name="Picture 4" descr="C:\Users\Ania\AppData\Local\Microsoft\Windows\Temporary Internet Files\Content.IE5\FZ4DAB55\MC900113404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86" y="2992027"/>
            <a:ext cx="3621095" cy="285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a 3"/>
          <p:cNvGrpSpPr/>
          <p:nvPr/>
        </p:nvGrpSpPr>
        <p:grpSpPr>
          <a:xfrm>
            <a:off x="4243155" y="4040647"/>
            <a:ext cx="3363474" cy="2365445"/>
            <a:chOff x="4038985" y="4040647"/>
            <a:chExt cx="3363474" cy="2365445"/>
          </a:xfrm>
        </p:grpSpPr>
        <p:pic>
          <p:nvPicPr>
            <p:cNvPr id="3077" name="Picture 5" descr="C:\Users\Ania\AppData\Local\Microsoft\Windows\Temporary Internet Files\Content.IE5\AKSHKWQ7\MC900312094[1].wmf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985" y="4040647"/>
              <a:ext cx="3363474" cy="2365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Prostokąt 1"/>
            <p:cNvSpPr/>
            <p:nvPr/>
          </p:nvSpPr>
          <p:spPr>
            <a:xfrm rot="19472479">
              <a:off x="6128968" y="4920014"/>
              <a:ext cx="738316" cy="1214094"/>
            </a:xfrm>
            <a:custGeom>
              <a:avLst/>
              <a:gdLst>
                <a:gd name="connsiteX0" fmla="*/ 0 w 739553"/>
                <a:gd name="connsiteY0" fmla="*/ 0 h 1166343"/>
                <a:gd name="connsiteX1" fmla="*/ 739553 w 739553"/>
                <a:gd name="connsiteY1" fmla="*/ 0 h 1166343"/>
                <a:gd name="connsiteX2" fmla="*/ 739553 w 739553"/>
                <a:gd name="connsiteY2" fmla="*/ 1166343 h 1166343"/>
                <a:gd name="connsiteX3" fmla="*/ 0 w 739553"/>
                <a:gd name="connsiteY3" fmla="*/ 1166343 h 1166343"/>
                <a:gd name="connsiteX4" fmla="*/ 0 w 739553"/>
                <a:gd name="connsiteY4" fmla="*/ 0 h 1166343"/>
                <a:gd name="connsiteX0" fmla="*/ 0 w 739553"/>
                <a:gd name="connsiteY0" fmla="*/ 0 h 1166343"/>
                <a:gd name="connsiteX1" fmla="*/ 729132 w 739553"/>
                <a:gd name="connsiteY1" fmla="*/ 66596 h 1166343"/>
                <a:gd name="connsiteX2" fmla="*/ 739553 w 739553"/>
                <a:gd name="connsiteY2" fmla="*/ 1166343 h 1166343"/>
                <a:gd name="connsiteX3" fmla="*/ 0 w 739553"/>
                <a:gd name="connsiteY3" fmla="*/ 1166343 h 1166343"/>
                <a:gd name="connsiteX4" fmla="*/ 0 w 739553"/>
                <a:gd name="connsiteY4" fmla="*/ 0 h 1166343"/>
                <a:gd name="connsiteX0" fmla="*/ 0 w 739553"/>
                <a:gd name="connsiteY0" fmla="*/ 0 h 1264321"/>
                <a:gd name="connsiteX1" fmla="*/ 729132 w 739553"/>
                <a:gd name="connsiteY1" fmla="*/ 66596 h 1264321"/>
                <a:gd name="connsiteX2" fmla="*/ 739553 w 739553"/>
                <a:gd name="connsiteY2" fmla="*/ 1166343 h 1264321"/>
                <a:gd name="connsiteX3" fmla="*/ 102927 w 739553"/>
                <a:gd name="connsiteY3" fmla="*/ 1264321 h 1264321"/>
                <a:gd name="connsiteX4" fmla="*/ 0 w 739553"/>
                <a:gd name="connsiteY4" fmla="*/ 0 h 1264321"/>
                <a:gd name="connsiteX0" fmla="*/ 0 w 738316"/>
                <a:gd name="connsiteY0" fmla="*/ 0 h 1214094"/>
                <a:gd name="connsiteX1" fmla="*/ 727895 w 738316"/>
                <a:gd name="connsiteY1" fmla="*/ 16369 h 1214094"/>
                <a:gd name="connsiteX2" fmla="*/ 738316 w 738316"/>
                <a:gd name="connsiteY2" fmla="*/ 1116116 h 1214094"/>
                <a:gd name="connsiteX3" fmla="*/ 101690 w 738316"/>
                <a:gd name="connsiteY3" fmla="*/ 1214094 h 1214094"/>
                <a:gd name="connsiteX4" fmla="*/ 0 w 738316"/>
                <a:gd name="connsiteY4" fmla="*/ 0 h 121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316" h="1214094">
                  <a:moveTo>
                    <a:pt x="0" y="0"/>
                  </a:moveTo>
                  <a:lnTo>
                    <a:pt x="727895" y="16369"/>
                  </a:lnTo>
                  <a:cubicBezTo>
                    <a:pt x="731369" y="382951"/>
                    <a:pt x="734842" y="749534"/>
                    <a:pt x="738316" y="1116116"/>
                  </a:cubicBezTo>
                  <a:lnTo>
                    <a:pt x="101690" y="12140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po</a:t>
              </a:r>
              <a:endParaRPr lang="pl-PL" dirty="0"/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5924892" y="5223369"/>
              <a:ext cx="11464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/>
                <a:t>Podwyżka </a:t>
              </a:r>
            </a:p>
            <a:p>
              <a:pPr algn="ctr"/>
              <a:r>
                <a:rPr lang="pl-PL" sz="1600" dirty="0" smtClean="0"/>
                <a:t>o 24%</a:t>
              </a:r>
              <a:endParaRPr lang="pl-PL" sz="1600" dirty="0"/>
            </a:p>
          </p:txBody>
        </p:sp>
      </p:grpSp>
      <p:sp>
        <p:nvSpPr>
          <p:cNvPr id="19" name="Objaśnienie w chmurce 18"/>
          <p:cNvSpPr/>
          <p:nvPr/>
        </p:nvSpPr>
        <p:spPr>
          <a:xfrm>
            <a:off x="5100981" y="1979995"/>
            <a:ext cx="3940757" cy="2353729"/>
          </a:xfrm>
          <a:prstGeom prst="cloudCallout">
            <a:avLst>
              <a:gd name="adj1" fmla="val -74570"/>
              <a:gd name="adj2" fmla="val 25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/>
              <a:t>Oczywiście, że </a:t>
            </a:r>
            <a:r>
              <a:rPr lang="pl-PL" sz="2000" dirty="0" smtClean="0"/>
              <a:t>nie, </a:t>
            </a:r>
            <a:r>
              <a:rPr lang="pl-PL" sz="2000" dirty="0"/>
              <a:t>to </a:t>
            </a:r>
            <a:r>
              <a:rPr lang="pl-PL" sz="2000" dirty="0" smtClean="0"/>
              <a:t>oznacza, że </a:t>
            </a:r>
            <a:r>
              <a:rPr lang="pl-PL" sz="2000" dirty="0"/>
              <a:t>moja </a:t>
            </a:r>
            <a:r>
              <a:rPr lang="pl-PL" sz="2000" dirty="0">
                <a:solidFill>
                  <a:srgbClr val="FFFF00"/>
                </a:solidFill>
              </a:rPr>
              <a:t>cena </a:t>
            </a:r>
            <a:r>
              <a:rPr lang="pl-PL" sz="2000" dirty="0" smtClean="0">
                <a:solidFill>
                  <a:srgbClr val="FFFF00"/>
                </a:solidFill>
              </a:rPr>
              <a:t>wzrośnie o </a:t>
            </a:r>
            <a:r>
              <a:rPr lang="pl-PL" sz="2000" dirty="0">
                <a:solidFill>
                  <a:srgbClr val="FFFF00"/>
                </a:solidFill>
              </a:rPr>
              <a:t>24% </a:t>
            </a:r>
            <a:r>
              <a:rPr lang="pl-PL" sz="2000" dirty="0"/>
              <a:t>ceny początkowej</a:t>
            </a:r>
          </a:p>
        </p:txBody>
      </p:sp>
    </p:spTree>
    <p:extLst>
      <p:ext uri="{BB962C8B-B14F-4D97-AF65-F5344CB8AC3E}">
        <p14:creationId xmlns:p14="http://schemas.microsoft.com/office/powerpoint/2010/main" val="339471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000">
        <p:split orient="vert"/>
      </p:transition>
    </mc:Choice>
    <mc:Fallback xmlns="">
      <p:transition spd="slow" advTm="1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mph" presetSubtype="0" accel="5000" decel="5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24000" y="124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6" presetClass="entr" presetSubtype="42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4" grpId="0" animBg="1"/>
      <p:bldP spid="54" grpId="1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283760" y="121018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Podwyżka</a:t>
            </a:r>
            <a:endParaRPr lang="pl-PL" dirty="0"/>
          </a:p>
        </p:txBody>
      </p:sp>
      <p:sp>
        <p:nvSpPr>
          <p:cNvPr id="54" name="Objaśnienie w chmurce 53"/>
          <p:cNvSpPr/>
          <p:nvPr/>
        </p:nvSpPr>
        <p:spPr>
          <a:xfrm>
            <a:off x="4979002" y="1539462"/>
            <a:ext cx="3940757" cy="2353729"/>
          </a:xfrm>
          <a:prstGeom prst="cloudCallout">
            <a:avLst>
              <a:gd name="adj1" fmla="val -74570"/>
              <a:gd name="adj2" fmla="val 25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/>
              <a:t>Ciekawe, o </a:t>
            </a:r>
            <a:r>
              <a:rPr lang="pl-PL" sz="2400" dirty="0"/>
              <a:t>ile złotych wzrośnie moja </a:t>
            </a:r>
            <a:r>
              <a:rPr lang="pl-PL" sz="2400" dirty="0" smtClean="0"/>
              <a:t>cena?</a:t>
            </a:r>
            <a:endParaRPr lang="pl-PL" sz="2400" dirty="0"/>
          </a:p>
        </p:txBody>
      </p:sp>
      <p:pic>
        <p:nvPicPr>
          <p:cNvPr id="3076" name="Picture 4" descr="C:\Users\Ania\AppData\Local\Microsoft\Windows\Temporary Internet Files\Content.IE5\FZ4DAB55\MC900113404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86" y="2992027"/>
            <a:ext cx="3621095" cy="285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a 3"/>
          <p:cNvGrpSpPr/>
          <p:nvPr/>
        </p:nvGrpSpPr>
        <p:grpSpPr>
          <a:xfrm>
            <a:off x="4038985" y="4040647"/>
            <a:ext cx="3363474" cy="2365445"/>
            <a:chOff x="4038985" y="4040647"/>
            <a:chExt cx="3363474" cy="2365445"/>
          </a:xfrm>
        </p:grpSpPr>
        <p:pic>
          <p:nvPicPr>
            <p:cNvPr id="3077" name="Picture 5" descr="C:\Users\Ania\AppData\Local\Microsoft\Windows\Temporary Internet Files\Content.IE5\AKSHKWQ7\MC900312094[1].wmf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985" y="4040647"/>
              <a:ext cx="3363474" cy="2365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Prostokąt 1"/>
            <p:cNvSpPr/>
            <p:nvPr/>
          </p:nvSpPr>
          <p:spPr>
            <a:xfrm rot="19472479">
              <a:off x="6128968" y="4920014"/>
              <a:ext cx="738316" cy="1214094"/>
            </a:xfrm>
            <a:custGeom>
              <a:avLst/>
              <a:gdLst>
                <a:gd name="connsiteX0" fmla="*/ 0 w 739553"/>
                <a:gd name="connsiteY0" fmla="*/ 0 h 1166343"/>
                <a:gd name="connsiteX1" fmla="*/ 739553 w 739553"/>
                <a:gd name="connsiteY1" fmla="*/ 0 h 1166343"/>
                <a:gd name="connsiteX2" fmla="*/ 739553 w 739553"/>
                <a:gd name="connsiteY2" fmla="*/ 1166343 h 1166343"/>
                <a:gd name="connsiteX3" fmla="*/ 0 w 739553"/>
                <a:gd name="connsiteY3" fmla="*/ 1166343 h 1166343"/>
                <a:gd name="connsiteX4" fmla="*/ 0 w 739553"/>
                <a:gd name="connsiteY4" fmla="*/ 0 h 1166343"/>
                <a:gd name="connsiteX0" fmla="*/ 0 w 739553"/>
                <a:gd name="connsiteY0" fmla="*/ 0 h 1166343"/>
                <a:gd name="connsiteX1" fmla="*/ 729132 w 739553"/>
                <a:gd name="connsiteY1" fmla="*/ 66596 h 1166343"/>
                <a:gd name="connsiteX2" fmla="*/ 739553 w 739553"/>
                <a:gd name="connsiteY2" fmla="*/ 1166343 h 1166343"/>
                <a:gd name="connsiteX3" fmla="*/ 0 w 739553"/>
                <a:gd name="connsiteY3" fmla="*/ 1166343 h 1166343"/>
                <a:gd name="connsiteX4" fmla="*/ 0 w 739553"/>
                <a:gd name="connsiteY4" fmla="*/ 0 h 1166343"/>
                <a:gd name="connsiteX0" fmla="*/ 0 w 739553"/>
                <a:gd name="connsiteY0" fmla="*/ 0 h 1264321"/>
                <a:gd name="connsiteX1" fmla="*/ 729132 w 739553"/>
                <a:gd name="connsiteY1" fmla="*/ 66596 h 1264321"/>
                <a:gd name="connsiteX2" fmla="*/ 739553 w 739553"/>
                <a:gd name="connsiteY2" fmla="*/ 1166343 h 1264321"/>
                <a:gd name="connsiteX3" fmla="*/ 102927 w 739553"/>
                <a:gd name="connsiteY3" fmla="*/ 1264321 h 1264321"/>
                <a:gd name="connsiteX4" fmla="*/ 0 w 739553"/>
                <a:gd name="connsiteY4" fmla="*/ 0 h 1264321"/>
                <a:gd name="connsiteX0" fmla="*/ 0 w 738316"/>
                <a:gd name="connsiteY0" fmla="*/ 0 h 1214094"/>
                <a:gd name="connsiteX1" fmla="*/ 727895 w 738316"/>
                <a:gd name="connsiteY1" fmla="*/ 16369 h 1214094"/>
                <a:gd name="connsiteX2" fmla="*/ 738316 w 738316"/>
                <a:gd name="connsiteY2" fmla="*/ 1116116 h 1214094"/>
                <a:gd name="connsiteX3" fmla="*/ 101690 w 738316"/>
                <a:gd name="connsiteY3" fmla="*/ 1214094 h 1214094"/>
                <a:gd name="connsiteX4" fmla="*/ 0 w 738316"/>
                <a:gd name="connsiteY4" fmla="*/ 0 h 121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316" h="1214094">
                  <a:moveTo>
                    <a:pt x="0" y="0"/>
                  </a:moveTo>
                  <a:lnTo>
                    <a:pt x="727895" y="16369"/>
                  </a:lnTo>
                  <a:cubicBezTo>
                    <a:pt x="731369" y="382951"/>
                    <a:pt x="734842" y="749534"/>
                    <a:pt x="738316" y="1116116"/>
                  </a:cubicBezTo>
                  <a:lnTo>
                    <a:pt x="101690" y="12140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po</a:t>
              </a:r>
              <a:endParaRPr lang="pl-PL" dirty="0"/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6092405" y="5211547"/>
              <a:ext cx="8114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/>
                <a:t>CENA </a:t>
              </a:r>
            </a:p>
            <a:p>
              <a:pPr algn="ctr"/>
              <a:r>
                <a:rPr lang="pl-PL" sz="1600" dirty="0" smtClean="0"/>
                <a:t>120 zł</a:t>
              </a:r>
              <a:endParaRPr lang="pl-PL" sz="1600" dirty="0"/>
            </a:p>
          </p:txBody>
        </p:sp>
      </p:grpSp>
      <p:sp>
        <p:nvSpPr>
          <p:cNvPr id="19" name="Objaśnienie w chmurce 18"/>
          <p:cNvSpPr/>
          <p:nvPr/>
        </p:nvSpPr>
        <p:spPr>
          <a:xfrm>
            <a:off x="5081163" y="1562968"/>
            <a:ext cx="3988318" cy="2627992"/>
          </a:xfrm>
          <a:prstGeom prst="cloudCallout">
            <a:avLst>
              <a:gd name="adj1" fmla="val -74822"/>
              <a:gd name="adj2" fmla="val -20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/>
              <a:t>Moja </a:t>
            </a:r>
            <a:r>
              <a:rPr lang="pl-PL" sz="2000" dirty="0"/>
              <a:t>cena będzie wyższa od ceny początkowej </a:t>
            </a:r>
            <a:r>
              <a:rPr lang="pl-PL" sz="2000" dirty="0" smtClean="0"/>
              <a:t>o </a:t>
            </a:r>
            <a:r>
              <a:rPr lang="pl-PL" sz="2000" dirty="0"/>
              <a:t>24% ceny </a:t>
            </a:r>
            <a:r>
              <a:rPr lang="pl-PL" sz="2000" dirty="0" smtClean="0"/>
              <a:t>początkowej, </a:t>
            </a:r>
            <a:r>
              <a:rPr lang="pl-PL" sz="2000" dirty="0"/>
              <a:t>czyli </a:t>
            </a:r>
            <a:r>
              <a:rPr lang="pl-PL" sz="2000" dirty="0">
                <a:solidFill>
                  <a:srgbClr val="FFFF00"/>
                </a:solidFill>
              </a:rPr>
              <a:t>obliczmy 24% liczby 120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4323608" y="4669472"/>
            <a:ext cx="1846624" cy="2158223"/>
            <a:chOff x="4323608" y="4669472"/>
            <a:chExt cx="1846624" cy="2158223"/>
          </a:xfrm>
        </p:grpSpPr>
        <p:pic>
          <p:nvPicPr>
            <p:cNvPr id="12" name="Picture 5" descr="C:\Users\Ania\AppData\Local\Microsoft\Windows\Temporary Internet Files\Content.IE5\AKSHKWQ7\MC900312094[1].wmf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98" t="8761"/>
            <a:stretch/>
          </p:blipFill>
          <p:spPr bwMode="auto">
            <a:xfrm rot="2134657">
              <a:off x="4323608" y="4669472"/>
              <a:ext cx="1846624" cy="2158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upa 5"/>
            <p:cNvGrpSpPr/>
            <p:nvPr/>
          </p:nvGrpSpPr>
          <p:grpSpPr>
            <a:xfrm>
              <a:off x="4608131" y="5282808"/>
              <a:ext cx="1146468" cy="1168741"/>
              <a:chOff x="4608131" y="5282808"/>
              <a:chExt cx="1146468" cy="1168741"/>
            </a:xfrm>
          </p:grpSpPr>
          <p:sp>
            <p:nvSpPr>
              <p:cNvPr id="13" name="Prostokąt 1"/>
              <p:cNvSpPr/>
              <p:nvPr/>
            </p:nvSpPr>
            <p:spPr>
              <a:xfrm rot="21342040">
                <a:off x="4810507" y="5282808"/>
                <a:ext cx="738316" cy="1168741"/>
              </a:xfrm>
              <a:custGeom>
                <a:avLst/>
                <a:gdLst>
                  <a:gd name="connsiteX0" fmla="*/ 0 w 739553"/>
                  <a:gd name="connsiteY0" fmla="*/ 0 h 1166343"/>
                  <a:gd name="connsiteX1" fmla="*/ 739553 w 739553"/>
                  <a:gd name="connsiteY1" fmla="*/ 0 h 1166343"/>
                  <a:gd name="connsiteX2" fmla="*/ 739553 w 739553"/>
                  <a:gd name="connsiteY2" fmla="*/ 1166343 h 1166343"/>
                  <a:gd name="connsiteX3" fmla="*/ 0 w 739553"/>
                  <a:gd name="connsiteY3" fmla="*/ 1166343 h 1166343"/>
                  <a:gd name="connsiteX4" fmla="*/ 0 w 739553"/>
                  <a:gd name="connsiteY4" fmla="*/ 0 h 1166343"/>
                  <a:gd name="connsiteX0" fmla="*/ 0 w 739553"/>
                  <a:gd name="connsiteY0" fmla="*/ 0 h 1166343"/>
                  <a:gd name="connsiteX1" fmla="*/ 729132 w 739553"/>
                  <a:gd name="connsiteY1" fmla="*/ 66596 h 1166343"/>
                  <a:gd name="connsiteX2" fmla="*/ 739553 w 739553"/>
                  <a:gd name="connsiteY2" fmla="*/ 1166343 h 1166343"/>
                  <a:gd name="connsiteX3" fmla="*/ 0 w 739553"/>
                  <a:gd name="connsiteY3" fmla="*/ 1166343 h 1166343"/>
                  <a:gd name="connsiteX4" fmla="*/ 0 w 739553"/>
                  <a:gd name="connsiteY4" fmla="*/ 0 h 1166343"/>
                  <a:gd name="connsiteX0" fmla="*/ 0 w 739553"/>
                  <a:gd name="connsiteY0" fmla="*/ 0 h 1264321"/>
                  <a:gd name="connsiteX1" fmla="*/ 729132 w 739553"/>
                  <a:gd name="connsiteY1" fmla="*/ 66596 h 1264321"/>
                  <a:gd name="connsiteX2" fmla="*/ 739553 w 739553"/>
                  <a:gd name="connsiteY2" fmla="*/ 1166343 h 1264321"/>
                  <a:gd name="connsiteX3" fmla="*/ 102927 w 739553"/>
                  <a:gd name="connsiteY3" fmla="*/ 1264321 h 1264321"/>
                  <a:gd name="connsiteX4" fmla="*/ 0 w 739553"/>
                  <a:gd name="connsiteY4" fmla="*/ 0 h 1264321"/>
                  <a:gd name="connsiteX0" fmla="*/ 0 w 738316"/>
                  <a:gd name="connsiteY0" fmla="*/ 0 h 1214094"/>
                  <a:gd name="connsiteX1" fmla="*/ 727895 w 738316"/>
                  <a:gd name="connsiteY1" fmla="*/ 16369 h 1214094"/>
                  <a:gd name="connsiteX2" fmla="*/ 738316 w 738316"/>
                  <a:gd name="connsiteY2" fmla="*/ 1116116 h 1214094"/>
                  <a:gd name="connsiteX3" fmla="*/ 101690 w 738316"/>
                  <a:gd name="connsiteY3" fmla="*/ 1214094 h 1214094"/>
                  <a:gd name="connsiteX4" fmla="*/ 0 w 738316"/>
                  <a:gd name="connsiteY4" fmla="*/ 0 h 1214094"/>
                  <a:gd name="connsiteX0" fmla="*/ 0 w 738316"/>
                  <a:gd name="connsiteY0" fmla="*/ 0 h 1214094"/>
                  <a:gd name="connsiteX1" fmla="*/ 693315 w 738316"/>
                  <a:gd name="connsiteY1" fmla="*/ 74230 h 1214094"/>
                  <a:gd name="connsiteX2" fmla="*/ 738316 w 738316"/>
                  <a:gd name="connsiteY2" fmla="*/ 1116116 h 1214094"/>
                  <a:gd name="connsiteX3" fmla="*/ 101690 w 738316"/>
                  <a:gd name="connsiteY3" fmla="*/ 1214094 h 1214094"/>
                  <a:gd name="connsiteX4" fmla="*/ 0 w 738316"/>
                  <a:gd name="connsiteY4" fmla="*/ 0 h 1214094"/>
                  <a:gd name="connsiteX0" fmla="*/ 0 w 738316"/>
                  <a:gd name="connsiteY0" fmla="*/ 0 h 1168741"/>
                  <a:gd name="connsiteX1" fmla="*/ 693315 w 738316"/>
                  <a:gd name="connsiteY1" fmla="*/ 74230 h 1168741"/>
                  <a:gd name="connsiteX2" fmla="*/ 738316 w 738316"/>
                  <a:gd name="connsiteY2" fmla="*/ 1116116 h 1168741"/>
                  <a:gd name="connsiteX3" fmla="*/ 34563 w 738316"/>
                  <a:gd name="connsiteY3" fmla="*/ 1168741 h 1168741"/>
                  <a:gd name="connsiteX4" fmla="*/ 0 w 738316"/>
                  <a:gd name="connsiteY4" fmla="*/ 0 h 116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316" h="1168741">
                    <a:moveTo>
                      <a:pt x="0" y="0"/>
                    </a:moveTo>
                    <a:lnTo>
                      <a:pt x="693315" y="74230"/>
                    </a:lnTo>
                    <a:cubicBezTo>
                      <a:pt x="696789" y="440812"/>
                      <a:pt x="734842" y="749534"/>
                      <a:pt x="738316" y="1116116"/>
                    </a:cubicBezTo>
                    <a:lnTo>
                      <a:pt x="34563" y="11687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/>
                  <a:t>po</a:t>
                </a:r>
                <a:endParaRPr lang="pl-PL" dirty="0"/>
              </a:p>
            </p:txBody>
          </p:sp>
          <p:sp>
            <p:nvSpPr>
              <p:cNvPr id="14" name="pole tekstowe 13"/>
              <p:cNvSpPr txBox="1"/>
              <p:nvPr/>
            </p:nvSpPr>
            <p:spPr>
              <a:xfrm rot="1869561">
                <a:off x="4608131" y="5586100"/>
                <a:ext cx="11464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dirty="0" smtClean="0"/>
                  <a:t>Podwyżka </a:t>
                </a:r>
              </a:p>
              <a:p>
                <a:pPr algn="ctr"/>
                <a:r>
                  <a:rPr lang="pl-PL" sz="1600" dirty="0" smtClean="0"/>
                  <a:t>o 24%</a:t>
                </a:r>
                <a:endParaRPr lang="pl-PL" sz="1600" dirty="0"/>
              </a:p>
            </p:txBody>
          </p:sp>
        </p:grpSp>
      </p:grpSp>
      <p:sp>
        <p:nvSpPr>
          <p:cNvPr id="9" name="pole tekstowe 8"/>
          <p:cNvSpPr txBox="1"/>
          <p:nvPr/>
        </p:nvSpPr>
        <p:spPr>
          <a:xfrm>
            <a:off x="1917369" y="5613132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24% liczby 120 = 0,24·120 = 28,8</a:t>
            </a:r>
            <a:endParaRPr lang="pl-PL" sz="24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917369" y="6062527"/>
            <a:ext cx="3070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 smtClean="0">
                <a:solidFill>
                  <a:srgbClr val="006699"/>
                </a:solidFill>
              </a:rPr>
              <a:t>120 + 28,8 = 148,8</a:t>
            </a:r>
            <a:endParaRPr lang="pl-PL" sz="2400" b="1" dirty="0">
              <a:solidFill>
                <a:srgbClr val="006699"/>
              </a:solidFill>
            </a:endParaRPr>
          </a:p>
        </p:txBody>
      </p:sp>
      <p:sp>
        <p:nvSpPr>
          <p:cNvPr id="20" name="Objaśnienie w chmurce 19"/>
          <p:cNvSpPr/>
          <p:nvPr/>
        </p:nvSpPr>
        <p:spPr>
          <a:xfrm>
            <a:off x="5081163" y="2579195"/>
            <a:ext cx="3988318" cy="2627992"/>
          </a:xfrm>
          <a:prstGeom prst="cloudCallout">
            <a:avLst>
              <a:gd name="adj1" fmla="val -76081"/>
              <a:gd name="adj2" fmla="val -35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/>
              <a:t>Moja </a:t>
            </a:r>
            <a:r>
              <a:rPr lang="pl-PL" sz="2400" dirty="0"/>
              <a:t>cena </a:t>
            </a:r>
            <a:r>
              <a:rPr lang="pl-PL" sz="2400" dirty="0" smtClean="0"/>
              <a:t>po podwyżce to </a:t>
            </a:r>
          </a:p>
          <a:p>
            <a:pPr algn="ctr"/>
            <a:r>
              <a:rPr lang="pl-PL" sz="2400" dirty="0" smtClean="0">
                <a:solidFill>
                  <a:srgbClr val="FFFF00"/>
                </a:solidFill>
              </a:rPr>
              <a:t>148,8 zł</a:t>
            </a:r>
            <a:endParaRPr lang="pl-PL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9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6406 -0.05529 C -0.06875 -0.06385 -0.07882 -0.0694 -0.08698 -0.07634 C -0.09774 -0.08582 -0.08333 -0.07588 -0.09601 -0.08397 C -0.10069 -0.09045 -0.09705 -0.08629 -0.10972 -0.09485 C -0.11667 -0.09947 -0.12257 -0.10502 -0.13125 -0.10826 C -0.13715 -0.11381 -0.1467 -0.11775 -0.15417 -0.12237 C -0.15677 -0.12654 -0.16198 -0.12931 -0.16667 -0.13255 C -0.16823 -0.13579 -0.17118 -0.13741 -0.17552 -0.13926 C -0.17917 -0.14412 -0.17726 -0.1418 -0.18299 -0.14759 C -0.18385 -0.14828 -0.18559 -0.15013 -0.18559 -0.1499 C -0.18646 -0.15221 -0.18958 -0.15707 -0.19184 -0.15823 " pathEditMode="relative" rAng="0" ptsTypes="ffffffffff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9" y="-515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6406 -0.05528 C -0.06875 -0.06384 -0.07881 -0.06939 -0.08697 -0.07633 C -0.09774 -0.08582 -0.08333 -0.07587 -0.096 -0.08397 C -0.10069 -0.09044 -0.09704 -0.08628 -0.10972 -0.09484 C -0.11666 -0.09947 -0.12256 -0.10502 -0.13125 -0.10826 C -0.13715 -0.11381 -0.1467 -0.11774 -0.15416 -0.12237 C -0.15677 -0.12653 -0.16197 -0.12931 -0.16666 -0.13254 C -0.16822 -0.13578 -0.17118 -0.1374 -0.17552 -0.13925 C -0.17916 -0.14411 -0.17725 -0.1418 -0.18298 -0.14758 C -0.18385 -0.14827 -0.18559 -0.15012 -0.18559 -0.14989 C -0.18645 -0.15221 -0.18958 -0.15706 -0.19184 -0.15822 " pathEditMode="relative" rAng="0" ptsTypes="ffffffffff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9" y="-515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188 -0.04095 C -0.02761 -0.05205 -0.03976 -0.05945 -0.04983 -0.06871 C -0.06302 -0.08097 -0.04549 -0.06801 -0.06094 -0.07865 C -0.06667 -0.08721 -0.06215 -0.08166 -0.07778 -0.093 C -0.08629 -0.09901 -0.09358 -0.10641 -0.10417 -0.11081 C -0.11129 -0.11798 -0.12309 -0.12307 -0.13212 -0.12931 C -0.13542 -0.13463 -0.14167 -0.13857 -0.14757 -0.14273 C -0.14948 -0.14712 -0.15295 -0.14897 -0.15833 -0.15152 C -0.16285 -0.158 -0.16042 -0.15499 -0.16754 -0.16262 C -0.16858 -0.16355 -0.17066 -0.16586 -0.17066 -0.16563 C -0.17188 -0.16864 -0.1757 -0.17511 -0.17847 -0.17673 " pathEditMode="relative" rAng="0" ptsTypes="ffffffffffA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30" y="-6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250"/>
                            </p:stCondLst>
                            <p:childTnLst>
                              <p:par>
                                <p:cTn id="46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25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19" grpId="0" animBg="1"/>
      <p:bldP spid="19" grpId="1" animBg="1"/>
      <p:bldP spid="9" grpId="0"/>
      <p:bldP spid="18" grpId="0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4667</TotalTime>
  <Words>98</Words>
  <Application>Microsoft Office PowerPoint</Application>
  <PresentationFormat>Pokaz na ekranie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Podwyżki i obniżki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242</cp:revision>
  <dcterms:created xsi:type="dcterms:W3CDTF">2013-08-24T13:51:02Z</dcterms:created>
  <dcterms:modified xsi:type="dcterms:W3CDTF">2013-09-01T13:56:07Z</dcterms:modified>
</cp:coreProperties>
</file>